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59" r:id="rId4"/>
    <p:sldId id="274" r:id="rId5"/>
    <p:sldId id="278" r:id="rId6"/>
    <p:sldId id="266" r:id="rId7"/>
    <p:sldId id="277" r:id="rId8"/>
    <p:sldId id="267" r:id="rId9"/>
    <p:sldId id="279" r:id="rId10"/>
    <p:sldId id="280" r:id="rId11"/>
    <p:sldId id="268" r:id="rId12"/>
    <p:sldId id="270" r:id="rId13"/>
    <p:sldId id="271" r:id="rId14"/>
    <p:sldId id="272" r:id="rId15"/>
    <p:sldId id="273" r:id="rId16"/>
    <p:sldId id="263" r:id="rId17"/>
  </p:sldIdLst>
  <p:sldSz cx="18288000" cy="10287000"/>
  <p:notesSz cx="6858000" cy="9144000"/>
  <p:embeddedFontLst>
    <p:embeddedFont>
      <p:font typeface="Exo 2 Medium" panose="020B0604020202020204" charset="-52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Exo 2 Medium Bold" panose="020B0604020202020204" charset="-52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70" autoAdjust="0"/>
    <p:restoredTop sz="95332" autoAdjust="0"/>
  </p:normalViewPr>
  <p:slideViewPr>
    <p:cSldViewPr>
      <p:cViewPr varScale="1">
        <p:scale>
          <a:sx n="59" d="100"/>
          <a:sy n="59" d="100"/>
        </p:scale>
        <p:origin x="898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29.11.2021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29.11.2021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16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9999"/>
          </a:blip>
          <a:srcRect t="44968" r="326" b="1540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82281"/>
            <a:ext cx="16725900" cy="28725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2400"/>
              </a:lnSpc>
            </a:pPr>
            <a:r>
              <a:rPr lang="ru-RU" sz="20000" dirty="0" smtClean="0">
                <a:solidFill>
                  <a:srgbClr val="FF4647"/>
                </a:solidFill>
                <a:latin typeface="Exo 2 Medium Bold"/>
              </a:rPr>
              <a:t>Взвешивания</a:t>
            </a:r>
            <a:endParaRPr lang="en-US" sz="20000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540344" y="7737060"/>
            <a:ext cx="3207312" cy="139919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647476">
            <a:off x="-1577340" y="202398"/>
            <a:ext cx="7315200" cy="165260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1902389">
            <a:off x="13898880" y="7958221"/>
            <a:ext cx="7315200" cy="19950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Из 4 монет ровно одна фальшивая и она легче остальных. Как за два взвешивания найти фальшивую монету?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52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 smtClean="0">
                <a:solidFill>
                  <a:srgbClr val="FF4647"/>
                </a:solidFill>
                <a:latin typeface="Exo 2 Medium Bold"/>
              </a:rPr>
              <a:t>3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481" y="3626071"/>
            <a:ext cx="6111770" cy="6569009"/>
          </a:xfrm>
          <a:prstGeom prst="rect">
            <a:avLst/>
          </a:prstGeom>
        </p:spPr>
      </p:pic>
      <p:sp>
        <p:nvSpPr>
          <p:cNvPr id="10" name="TextBox 3"/>
          <p:cNvSpPr txBox="1"/>
          <p:nvPr/>
        </p:nvSpPr>
        <p:spPr>
          <a:xfrm>
            <a:off x="8762999" y="4606131"/>
            <a:ext cx="9068003" cy="28725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Разделим монеты на 2 кучки из двух монет. В одной будет две настоящие, а в другой настоящая и фальшивая. Тогда кучка с фальшивой монетой легче. Найдем первым шагом, какая из двух кучек легче, в ней и фальшивка.</a:t>
            </a:r>
            <a:br>
              <a:rPr lang="ru-RU" sz="2400" spc="240" dirty="0" smtClean="0">
                <a:solidFill>
                  <a:srgbClr val="383838"/>
                </a:solidFill>
                <a:latin typeface="Exo 2 Medium"/>
              </a:rPr>
            </a:b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/>
            </a:r>
            <a:br>
              <a:rPr lang="ru-RU" sz="2400" spc="240" dirty="0" smtClean="0">
                <a:solidFill>
                  <a:srgbClr val="383838"/>
                </a:solidFill>
                <a:latin typeface="Exo 2 Medium"/>
              </a:rPr>
            </a:b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Вторым ходом ищем, какая из двух монет легче. Она и фальшивка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2051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4308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Как при помощи чашечных весов без гирь разделить </a:t>
            </a:r>
            <a:r>
              <a:rPr lang="ru-RU" sz="2400" spc="240" dirty="0" err="1" smtClean="0">
                <a:solidFill>
                  <a:srgbClr val="383838"/>
                </a:solidFill>
                <a:latin typeface="Exo 2 Medium"/>
              </a:rPr>
              <a:t>24кг</a:t>
            </a: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 гвоздей на кучи по </a:t>
            </a:r>
            <a:r>
              <a:rPr lang="ru-RU" sz="2400" spc="240" dirty="0" err="1" smtClean="0">
                <a:solidFill>
                  <a:srgbClr val="383838"/>
                </a:solidFill>
                <a:latin typeface="Exo 2 Medium"/>
              </a:rPr>
              <a:t>9кг</a:t>
            </a: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 и 15 кг?</a:t>
            </a:r>
          </a:p>
          <a:p>
            <a:pPr>
              <a:lnSpc>
                <a:spcPts val="276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24 можно поделить на 12 и 12</a:t>
            </a: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12 можно поделить на 6 и 6</a:t>
            </a: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6 можно поделить на 3 и 3</a:t>
            </a:r>
          </a:p>
          <a:p>
            <a:pPr>
              <a:lnSpc>
                <a:spcPts val="2760"/>
              </a:lnSpc>
            </a:pPr>
            <a:r>
              <a:rPr lang="ru-RU" sz="2400" spc="240" dirty="0" err="1" smtClean="0">
                <a:solidFill>
                  <a:srgbClr val="383838"/>
                </a:solidFill>
                <a:latin typeface="Exo 2 Medium"/>
              </a:rPr>
              <a:t>24кг</a:t>
            </a: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 на 8 кучек по 3 кг</a:t>
            </a:r>
          </a:p>
          <a:p>
            <a:pPr>
              <a:lnSpc>
                <a:spcPts val="276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3 кучки по </a:t>
            </a:r>
            <a:r>
              <a:rPr lang="ru-RU" sz="2400" spc="240" dirty="0" err="1" smtClean="0">
                <a:solidFill>
                  <a:srgbClr val="383838"/>
                </a:solidFill>
                <a:latin typeface="Exo 2 Medium"/>
              </a:rPr>
              <a:t>3кг</a:t>
            </a: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 – </a:t>
            </a:r>
            <a:r>
              <a:rPr lang="ru-RU" sz="2400" spc="240" dirty="0" err="1" smtClean="0">
                <a:solidFill>
                  <a:srgbClr val="383838"/>
                </a:solidFill>
                <a:latin typeface="Exo 2 Medium"/>
              </a:rPr>
              <a:t>9кг</a:t>
            </a: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5 кучек по </a:t>
            </a:r>
            <a:r>
              <a:rPr lang="ru-RU" sz="2400" spc="240" dirty="0" err="1" smtClean="0">
                <a:solidFill>
                  <a:srgbClr val="383838"/>
                </a:solidFill>
                <a:latin typeface="Exo 2 Medium"/>
              </a:rPr>
              <a:t>3кг</a:t>
            </a: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 – </a:t>
            </a:r>
            <a:r>
              <a:rPr lang="ru-RU" sz="2400" spc="240" dirty="0" err="1" smtClean="0">
                <a:solidFill>
                  <a:srgbClr val="383838"/>
                </a:solidFill>
                <a:latin typeface="Exo 2 Medium"/>
              </a:rPr>
              <a:t>15кг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Нужно – </a:t>
            </a:r>
            <a:r>
              <a:rPr lang="ru-RU" sz="2400" spc="240" dirty="0" err="1" smtClean="0">
                <a:solidFill>
                  <a:srgbClr val="383838"/>
                </a:solidFill>
                <a:latin typeface="Exo 2 Medium"/>
              </a:rPr>
              <a:t>9кг</a:t>
            </a: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 и 15 кг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52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>
                <a:solidFill>
                  <a:srgbClr val="FF4647"/>
                </a:solidFill>
                <a:latin typeface="Exo 2 Medium Bold"/>
              </a:rPr>
              <a:t>4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5090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3949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Расположите четыре арбуза разной массы в порядке возрастания массы за пять взвешиваний на чашечных весах без гирь.</a:t>
            </a:r>
          </a:p>
          <a:p>
            <a:pPr>
              <a:lnSpc>
                <a:spcPts val="2760"/>
              </a:lnSpc>
            </a:pPr>
            <a:endParaRPr lang="en-US" sz="2400" spc="240" dirty="0" smtClean="0">
              <a:solidFill>
                <a:srgbClr val="383838"/>
              </a:solidFill>
              <a:latin typeface="Exo 2 Medium"/>
            </a:endParaRPr>
          </a:p>
          <a:p>
            <a:pPr marL="342900" indent="-342900">
              <a:lnSpc>
                <a:spcPts val="2760"/>
              </a:lnSpc>
              <a:buFontTx/>
              <a:buChar char="-"/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Взвесить каждого с каждым – 6 взвешиваний.</a:t>
            </a:r>
          </a:p>
          <a:p>
            <a:pPr marL="342900" indent="-342900">
              <a:lnSpc>
                <a:spcPts val="2760"/>
              </a:lnSpc>
              <a:buFontTx/>
              <a:buChar char="-"/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1 и 2 арбуз. Взять тот из них, который легче. И взвесить его с 3-им арбузом</a:t>
            </a:r>
          </a:p>
          <a:p>
            <a:pPr marL="342900" indent="-342900">
              <a:lnSpc>
                <a:spcPts val="2760"/>
              </a:lnSpc>
              <a:buFontTx/>
              <a:buChar char="-"/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За 3 действия найдем из 4 арбузов самый легкий</a:t>
            </a:r>
          </a:p>
          <a:p>
            <a:pPr marL="342900" indent="-342900">
              <a:lnSpc>
                <a:spcPts val="2760"/>
              </a:lnSpc>
              <a:buFontTx/>
              <a:buChar char="-"/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Останется упорядочить 3 арбуза по возрастанию веса (самый легкий мы уже нашли!) за 3 взвешивания.</a:t>
            </a:r>
          </a:p>
          <a:p>
            <a:pPr marL="342900" indent="-342900">
              <a:lnSpc>
                <a:spcPts val="2760"/>
              </a:lnSpc>
              <a:buFontTx/>
              <a:buChar char="-"/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 marL="342900" indent="-342900">
              <a:lnSpc>
                <a:spcPts val="2760"/>
              </a:lnSpc>
              <a:buFontTx/>
              <a:buChar char="-"/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 marL="342900" indent="-342900">
              <a:lnSpc>
                <a:spcPts val="2760"/>
              </a:lnSpc>
              <a:buFontTx/>
              <a:buChar char="-"/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Подсказка: 1 действие – взвесить 1 и 2 арбузы, 2 действие – взвесить 3 и 4 арбузы.</a:t>
            </a:r>
            <a:endParaRPr lang="en-US" sz="2400" spc="240" dirty="0" smtClean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52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>
                <a:solidFill>
                  <a:srgbClr val="FF4647"/>
                </a:solidFill>
                <a:latin typeface="Exo 2 Medium Bold"/>
              </a:rPr>
              <a:t>5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32600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>
                <a:solidFill>
                  <a:srgbClr val="383838"/>
                </a:solidFill>
                <a:latin typeface="Exo 2 Medium"/>
              </a:rPr>
              <a:t>Из 9 конфет одна пустая, то есть легче обычной. Как определить, какая из конфет пустая, при помощи чашечных весов без гирь? Сколько взвешиваний для этого надо?</a:t>
            </a:r>
          </a:p>
          <a:p>
            <a:pPr>
              <a:lnSpc>
                <a:spcPts val="276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52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 smtClean="0">
                <a:solidFill>
                  <a:srgbClr val="FF4647"/>
                </a:solidFill>
                <a:latin typeface="Exo 2 Medium Bold"/>
              </a:rPr>
              <a:t>6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6130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Из восьмилитрового ведра, наполненного молоком, надо отлить 4 литра с помощью двух пустых бидонов: трехлитрового и пятилитрового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52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>
                <a:solidFill>
                  <a:srgbClr val="FF4647"/>
                </a:solidFill>
                <a:latin typeface="Exo 2 Medium Bold"/>
              </a:rPr>
              <a:t>7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3583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Мы знаем, что за 4 взвешивания можно определить, какая из 81 монеты фальшивая. А можно ли за 4 взвешивания найти фальшивую монеты среди 80 монет? 78?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52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 smtClean="0">
                <a:solidFill>
                  <a:srgbClr val="FF4647"/>
                </a:solidFill>
                <a:latin typeface="Exo 2 Medium Bold"/>
              </a:rPr>
              <a:t>8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60974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19999"/>
          </a:blip>
          <a:srcRect t="44968" r="326" b="1540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881371"/>
            <a:ext cx="16230600" cy="1248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964"/>
              </a:lnSpc>
              <a:spcBef>
                <a:spcPct val="0"/>
              </a:spcBef>
            </a:pPr>
            <a:r>
              <a:rPr lang="en-US" sz="13500" u="none">
                <a:solidFill>
                  <a:srgbClr val="FF4647"/>
                </a:solidFill>
                <a:latin typeface="Exo 2 Medium Bold"/>
              </a:rPr>
              <a:t>Остались вопросы?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5628523"/>
            <a:ext cx="16230600" cy="535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92"/>
              </a:lnSpc>
            </a:pPr>
            <a:r>
              <a:rPr lang="en-US" sz="3600" spc="431">
                <a:solidFill>
                  <a:srgbClr val="383838"/>
                </a:solidFill>
                <a:latin typeface="Exo 2 Medium"/>
              </a:rPr>
              <a:t>Задавай сейчас/в комментариях/в беседе etc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1647476">
            <a:off x="-1577340" y="202398"/>
            <a:ext cx="7315200" cy="165260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1902389">
            <a:off x="13898880" y="7958221"/>
            <a:ext cx="7315200" cy="19950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9999"/>
          </a:blip>
          <a:srcRect t="44968" r="326" b="1540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102432"/>
            <a:ext cx="15567660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В таких задачах у нас обычно есть чашечные весы без гирь. Таким образом, все, что мы можем сделать – положить что-то на одну чашу весов, что-то на другую и узнать, что тяжелее.</a:t>
            </a:r>
            <a:endParaRPr lang="en-US" sz="2400" spc="240" dirty="0">
              <a:solidFill>
                <a:srgbClr val="383838"/>
              </a:solidFill>
              <a:latin typeface="Exo 2 Medium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028700" y="1226515"/>
            <a:ext cx="14058900" cy="602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 smtClean="0">
                <a:solidFill>
                  <a:srgbClr val="FF4647"/>
                </a:solidFill>
                <a:latin typeface="Exo 2 Medium Bold"/>
              </a:rPr>
              <a:t>Задач</a:t>
            </a:r>
            <a:r>
              <a:rPr lang="ru-RU" sz="8000" u="none" dirty="0" smtClean="0">
                <a:solidFill>
                  <a:srgbClr val="FF4647"/>
                </a:solidFill>
                <a:latin typeface="Exo 2 Medium Bold"/>
              </a:rPr>
              <a:t>и на взвешивание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1026" name="Picture 2" descr="Алгоритмы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305300"/>
            <a:ext cx="468522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9999"/>
          </a:blip>
          <a:srcRect t="44968" r="326" b="1540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Имеются чашечные весы и две монеты. </a:t>
            </a: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Одна из них фальшивая и она легче остальных. Как определить, какая из монет фальшивая, за одно взвешивание?</a:t>
            </a:r>
          </a:p>
          <a:p>
            <a:pPr>
              <a:lnSpc>
                <a:spcPts val="276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Имеются чашечные весы без гирь и три монеты. Одна </a:t>
            </a:r>
            <a:r>
              <a:rPr lang="ru-RU" sz="2400" spc="240" dirty="0">
                <a:solidFill>
                  <a:srgbClr val="383838"/>
                </a:solidFill>
                <a:latin typeface="Exo 2 Medium"/>
              </a:rPr>
              <a:t>из них фальшивая и она легче остальных. Как определить, какая из монет фальшивая, за одно взвешивание?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183380" cy="652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u="none" dirty="0" smtClean="0">
                <a:solidFill>
                  <a:srgbClr val="FF4647"/>
                </a:solidFill>
                <a:latin typeface="Exo 2 Medium Bold"/>
              </a:rPr>
              <a:t>1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2872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Имеются чашечные весы и две монеты. </a:t>
            </a: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Одна из них фальшивая и она легче остальных. Как определить, какая из монет фальшивая, за одно взвешивание?</a:t>
            </a:r>
          </a:p>
          <a:p>
            <a:pPr>
              <a:lnSpc>
                <a:spcPts val="276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- Положить на одну чашу весов одну монету, на другую – другую монету. Которая легче - фальшивая</a:t>
            </a:r>
          </a:p>
          <a:p>
            <a:pPr>
              <a:lnSpc>
                <a:spcPts val="276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Имеются чашечные весы без гирь и три монеты. Одна </a:t>
            </a:r>
            <a:r>
              <a:rPr lang="ru-RU" sz="2400" spc="240" dirty="0">
                <a:solidFill>
                  <a:srgbClr val="383838"/>
                </a:solidFill>
                <a:latin typeface="Exo 2 Medium"/>
              </a:rPr>
              <a:t>из них фальшивая и она легче остальных. Как определить, какая из монет фальшивая, за одно взвешивание?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183380" cy="652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u="none" dirty="0" smtClean="0">
                <a:solidFill>
                  <a:srgbClr val="FF4647"/>
                </a:solidFill>
                <a:latin typeface="Exo 2 Medium Bold"/>
              </a:rPr>
              <a:t>1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7915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2872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Имеются чашечные весы и две монеты. </a:t>
            </a: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Одна из них фальшивая и она легче остальных. Как определить, какая из монет фальшивая, за одно взвешивание?</a:t>
            </a:r>
          </a:p>
          <a:p>
            <a:pPr>
              <a:lnSpc>
                <a:spcPts val="2760"/>
              </a:lnSpc>
            </a:pPr>
            <a:endParaRPr lang="ru-RU" sz="2400" spc="240" dirty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- Положить на одну чашу весов одну монету, на другую – другую монету. Которая легче - фальшивая</a:t>
            </a:r>
          </a:p>
          <a:p>
            <a:pPr>
              <a:lnSpc>
                <a:spcPts val="276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Имеются чашечные весы без гирь и три монеты. Одна </a:t>
            </a:r>
            <a:r>
              <a:rPr lang="ru-RU" sz="2400" spc="240" dirty="0">
                <a:solidFill>
                  <a:srgbClr val="383838"/>
                </a:solidFill>
                <a:latin typeface="Exo 2 Medium"/>
              </a:rPr>
              <a:t>из них фальшивая и она легче остальных. Как определить, какая из монет фальшивая, за одно взвешивание?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183380" cy="652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u="none" dirty="0" smtClean="0">
                <a:solidFill>
                  <a:srgbClr val="FF4647"/>
                </a:solidFill>
                <a:latin typeface="Exo 2 Medium Bold"/>
              </a:rPr>
              <a:t>1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2380" y="5808316"/>
            <a:ext cx="9754445" cy="3657917"/>
          </a:xfrm>
          <a:prstGeom prst="rect">
            <a:avLst/>
          </a:prstGeom>
        </p:spPr>
      </p:pic>
      <p:sp>
        <p:nvSpPr>
          <p:cNvPr id="9" name="TextBox 3"/>
          <p:cNvSpPr txBox="1"/>
          <p:nvPr/>
        </p:nvSpPr>
        <p:spPr>
          <a:xfrm>
            <a:off x="12001500" y="6170975"/>
            <a:ext cx="5821542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На одну чашу весов положим 1 монету, на другую – вторую. Если они равны, то в стороне лежит фальшивка, а если одна из монет 1 и 2 легче, то фальшивка она.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24873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Есть три монеты, одна из них фальшивая (но нам неизвестно, легче она или тяжелее, чем настоящие). Как выяснить, какая монета фальшивая? Сколько для этого надо взвешиваний?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02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>
                <a:solidFill>
                  <a:srgbClr val="FF4647"/>
                </a:solidFill>
                <a:latin typeface="Exo 2 Medium Bold"/>
              </a:rPr>
              <a:t>2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460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Есть три монеты, одна из них фальшивая (но нам неизвестно, легче она или тяжелее, чем настоящие). Как выяснить, какая монета фальшивая? Сколько для этого надо взвешиваний?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027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>
                <a:solidFill>
                  <a:srgbClr val="FF4647"/>
                </a:solidFill>
                <a:latin typeface="Exo 2 Medium Bold"/>
              </a:rPr>
              <a:t>2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9495" y="3341017"/>
            <a:ext cx="7764505" cy="6557367"/>
          </a:xfrm>
          <a:prstGeom prst="rect">
            <a:avLst/>
          </a:prstGeom>
        </p:spPr>
      </p:pic>
      <p:sp>
        <p:nvSpPr>
          <p:cNvPr id="9" name="TextBox 3"/>
          <p:cNvSpPr txBox="1"/>
          <p:nvPr/>
        </p:nvSpPr>
        <p:spPr>
          <a:xfrm>
            <a:off x="10363200" y="3695700"/>
            <a:ext cx="7162800" cy="35907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Взвешиваем 1 и 2 монету. Если они равны, то 3-я монета – фальшивая.</a:t>
            </a:r>
          </a:p>
          <a:p>
            <a:pPr>
              <a:lnSpc>
                <a:spcPts val="2760"/>
              </a:lnSpc>
            </a:pPr>
            <a:endParaRPr lang="ru-RU" sz="2400" spc="240" dirty="0" smtClean="0">
              <a:solidFill>
                <a:srgbClr val="383838"/>
              </a:solidFill>
              <a:latin typeface="Exo 2 Medium"/>
            </a:endParaRPr>
          </a:p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Если они не равны, то одна из них легче. Возьмем её и 3-ю. Если они равны, то та, что в стороне – фальшивая. Если 3-я тяжелее, то она настоящая, и та, что в стороне, тоже настоящая. А ситуации, что 3-я легче быть не могло, так как тогда у трех монет разный вес.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</p:spTree>
    <p:extLst>
      <p:ext uri="{BB962C8B-B14F-4D97-AF65-F5344CB8AC3E}">
        <p14:creationId xmlns:p14="http://schemas.microsoft.com/office/powerpoint/2010/main" val="234267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Из 4 монет ровно одна фальшивая и она легче остальных. Как за два взвешивания найти фальшивую монету?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52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 smtClean="0">
                <a:solidFill>
                  <a:srgbClr val="FF4647"/>
                </a:solidFill>
                <a:latin typeface="Exo 2 Medium Bold"/>
              </a:rPr>
              <a:t>3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877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028700" y="2346272"/>
            <a:ext cx="16230600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Из 4 монет ровно одна фальшивая и она легче остальных. Как за два взвешивания найти фальшивую монету?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432255"/>
            <a:ext cx="4838700" cy="6521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720"/>
              </a:lnSpc>
              <a:spcBef>
                <a:spcPct val="0"/>
              </a:spcBef>
            </a:pPr>
            <a:r>
              <a:rPr lang="en-US" sz="8000" u="none" dirty="0" err="1">
                <a:solidFill>
                  <a:srgbClr val="FF4647"/>
                </a:solidFill>
                <a:latin typeface="Exo 2 Medium Bold"/>
              </a:rPr>
              <a:t>Задача</a:t>
            </a:r>
            <a:r>
              <a:rPr lang="en-US" sz="8000" u="none" dirty="0">
                <a:solidFill>
                  <a:srgbClr val="FF4647"/>
                </a:solidFill>
                <a:latin typeface="Exo 2 Medium Bold"/>
              </a:rPr>
              <a:t> </a:t>
            </a:r>
            <a:r>
              <a:rPr lang="ru-RU" sz="8000" dirty="0" smtClean="0">
                <a:solidFill>
                  <a:srgbClr val="FF4647"/>
                </a:solidFill>
                <a:latin typeface="Exo 2 Medium Bold"/>
              </a:rPr>
              <a:t>3</a:t>
            </a:r>
            <a:endParaRPr lang="en-US" sz="8000" u="none" dirty="0">
              <a:solidFill>
                <a:srgbClr val="FF4647"/>
              </a:solidFill>
              <a:latin typeface="Exo 2 Medium 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59016" y="9429270"/>
            <a:ext cx="1964026" cy="638131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2001500" y="9143341"/>
            <a:ext cx="7315200" cy="1077329"/>
            <a:chOff x="0" y="0"/>
            <a:chExt cx="9753600" cy="1436439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0" y="0"/>
              <a:ext cx="9753600" cy="1436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5396771" y="292799"/>
              <a:ext cx="2618701" cy="850841"/>
            </a:xfrm>
            <a:prstGeom prst="rect">
              <a:avLst/>
            </a:prstGeom>
          </p:spPr>
        </p:pic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318" y="3763956"/>
            <a:ext cx="9754445" cy="6271803"/>
          </a:xfrm>
          <a:prstGeom prst="rect">
            <a:avLst/>
          </a:prstGeom>
        </p:spPr>
      </p:pic>
      <p:sp>
        <p:nvSpPr>
          <p:cNvPr id="9" name="TextBox 3"/>
          <p:cNvSpPr txBox="1"/>
          <p:nvPr/>
        </p:nvSpPr>
        <p:spPr>
          <a:xfrm>
            <a:off x="10886762" y="4405673"/>
            <a:ext cx="7126341" cy="25135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60"/>
              </a:lnSpc>
            </a:pP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Взвесим 1 и 2 монету. Если одна из них легче, то мы нашли фальшивку.</a:t>
            </a:r>
            <a:br>
              <a:rPr lang="ru-RU" sz="2400" spc="240" dirty="0" smtClean="0">
                <a:solidFill>
                  <a:srgbClr val="383838"/>
                </a:solidFill>
                <a:latin typeface="Exo 2 Medium"/>
              </a:rPr>
            </a:b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/>
            </a:r>
            <a:br>
              <a:rPr lang="ru-RU" sz="2400" spc="240" dirty="0" smtClean="0">
                <a:solidFill>
                  <a:srgbClr val="383838"/>
                </a:solidFill>
                <a:latin typeface="Exo 2 Medium"/>
              </a:rPr>
            </a:br>
            <a:r>
              <a:rPr lang="ru-RU" sz="2400" spc="240" dirty="0" smtClean="0">
                <a:solidFill>
                  <a:srgbClr val="383838"/>
                </a:solidFill>
                <a:latin typeface="Exo 2 Medium"/>
              </a:rPr>
              <a:t>Если они равны, то фальшивка – 3 или 4. Взвесим вторым действием их. Из двух монет мы можем определить, какая фальшивая.</a:t>
            </a:r>
            <a:endParaRPr lang="ru-RU" sz="2400" spc="240" dirty="0">
              <a:solidFill>
                <a:srgbClr val="383838"/>
              </a:solidFill>
              <a:latin typeface="Exo 2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3861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1248</TotalTime>
  <Words>835</Words>
  <Application>Microsoft Office PowerPoint</Application>
  <PresentationFormat>Произвольный</PresentationFormat>
  <Paragraphs>69</Paragraphs>
  <Slides>16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Exo 2 Medium</vt:lpstr>
      <vt:lpstr>Calibri</vt:lpstr>
      <vt:lpstr>Exo 2 Medium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Шаблон для Олмата</dc:title>
  <dc:creator>Дарья</dc:creator>
  <cp:lastModifiedBy>Дарья</cp:lastModifiedBy>
  <cp:revision>10</cp:revision>
  <dcterms:created xsi:type="dcterms:W3CDTF">2006-08-16T00:00:00Z</dcterms:created>
  <dcterms:modified xsi:type="dcterms:W3CDTF">2021-11-30T11:23:31Z</dcterms:modified>
  <dc:identifier>DAD6Q3u_Waw</dc:identifier>
</cp:coreProperties>
</file>

<file path=docProps/thumbnail.jpeg>
</file>